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87" r:id="rId4"/>
    <p:sldId id="264" r:id="rId5"/>
    <p:sldId id="288" r:id="rId6"/>
    <p:sldId id="268" r:id="rId7"/>
    <p:sldId id="267" r:id="rId8"/>
    <p:sldId id="289" r:id="rId9"/>
    <p:sldId id="290" r:id="rId10"/>
    <p:sldId id="291" r:id="rId11"/>
    <p:sldId id="292" r:id="rId12"/>
    <p:sldId id="282" r:id="rId13"/>
    <p:sldId id="274" r:id="rId14"/>
    <p:sldId id="286" r:id="rId15"/>
    <p:sldId id="275" r:id="rId16"/>
    <p:sldId id="280" r:id="rId17"/>
    <p:sldId id="277" r:id="rId18"/>
    <p:sldId id="271" r:id="rId19"/>
    <p:sldId id="281" r:id="rId20"/>
    <p:sldId id="295" r:id="rId21"/>
    <p:sldId id="296" r:id="rId22"/>
    <p:sldId id="297" r:id="rId23"/>
    <p:sldId id="272" r:id="rId24"/>
    <p:sldId id="273" r:id="rId25"/>
    <p:sldId id="279" r:id="rId26"/>
  </p:sldIdLst>
  <p:sldSz cx="12192000" cy="6858000"/>
  <p:notesSz cx="6858000" cy="9144000"/>
  <p:embeddedFontLst>
    <p:embeddedFont>
      <p:font typeface="나눔스퀘어 Bold" panose="020B0600000101010101" pitchFamily="50" charset="-127"/>
      <p:bold r:id="rId28"/>
    </p:embeddedFont>
    <p:embeddedFont>
      <p:font typeface="나눔스퀘어_ac" panose="020B0600000101010101" pitchFamily="50" charset="-127"/>
      <p:regular r:id="rId29"/>
    </p:embeddedFont>
    <p:embeddedFont>
      <p:font typeface="나눔스퀘어_ac ExtraBold" panose="020B0600000101010101" pitchFamily="50" charset="-127"/>
      <p:bold r:id="rId30"/>
    </p:embeddedFont>
    <p:embeddedFont>
      <p:font typeface="나눔스퀘어라운드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jy63391@gmail.com" initials="k" lastIdx="1" clrIdx="0">
    <p:extLst>
      <p:ext uri="{19B8F6BF-5375-455C-9EA6-DF929625EA0E}">
        <p15:presenceInfo xmlns:p15="http://schemas.microsoft.com/office/powerpoint/2012/main" userId="c70596fb9bbb92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4272"/>
    <a:srgbClr val="9B8ABC"/>
    <a:srgbClr val="FFC000"/>
    <a:srgbClr val="5A497D"/>
    <a:srgbClr val="F4F5F9"/>
    <a:srgbClr val="FAFAFC"/>
    <a:srgbClr val="EAE7F1"/>
    <a:srgbClr val="BAAFD1"/>
    <a:srgbClr val="CFC7D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26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8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가구 유형별 구성비 추이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c:rich>
      </c:tx>
      <c:layout>
        <c:manualLayout>
          <c:xMode val="edge"/>
          <c:yMode val="edge"/>
          <c:x val="0.1592605668437175"/>
          <c:y val="2.35596825193648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041872172104656"/>
          <c:y val="0.17001255898036663"/>
          <c:w val="0.80179263974369785"/>
          <c:h val="0.6831004727704795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1인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2047</c:v>
                </c:pt>
                <c:pt idx="1">
                  <c:v>2037</c:v>
                </c:pt>
                <c:pt idx="2">
                  <c:v>2027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37.299999999999997</c:v>
                </c:pt>
                <c:pt idx="1">
                  <c:v>35.700000000000003</c:v>
                </c:pt>
                <c:pt idx="2">
                  <c:v>32.9</c:v>
                </c:pt>
                <c:pt idx="3">
                  <c:v>28.5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13-432B-9055-E021F2A47D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부부+자녀</c:v>
                </c:pt>
              </c:strCache>
            </c:strRef>
          </c:tx>
          <c:spPr>
            <a:solidFill>
              <a:srgbClr val="BAAFD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2047</c:v>
                </c:pt>
                <c:pt idx="1">
                  <c:v>2037</c:v>
                </c:pt>
                <c:pt idx="2">
                  <c:v>2027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16.3</c:v>
                </c:pt>
                <c:pt idx="1">
                  <c:v>19.3</c:v>
                </c:pt>
                <c:pt idx="2">
                  <c:v>23.9</c:v>
                </c:pt>
                <c:pt idx="3">
                  <c:v>31.4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13-432B-9055-E021F2A47D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부부</c:v>
                </c:pt>
              </c:strCache>
            </c:strRef>
          </c:tx>
          <c:spPr>
            <a:solidFill>
              <a:srgbClr val="9B8AB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2047</c:v>
                </c:pt>
                <c:pt idx="1">
                  <c:v>2037</c:v>
                </c:pt>
                <c:pt idx="2">
                  <c:v>2027</c:v>
                </c:pt>
                <c:pt idx="3">
                  <c:v>2017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21.5</c:v>
                </c:pt>
                <c:pt idx="1">
                  <c:v>20.7</c:v>
                </c:pt>
                <c:pt idx="2">
                  <c:v>18.600000000000001</c:v>
                </c:pt>
                <c:pt idx="3">
                  <c:v>15.8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13-432B-9055-E021F2A47D7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모(부)+자녀</c:v>
                </c:pt>
              </c:strCache>
            </c:strRef>
          </c:tx>
          <c:spPr>
            <a:solidFill>
              <a:srgbClr val="826DA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2047</c:v>
                </c:pt>
                <c:pt idx="1">
                  <c:v>2037</c:v>
                </c:pt>
                <c:pt idx="2">
                  <c:v>2027</c:v>
                </c:pt>
                <c:pt idx="3">
                  <c:v>2017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9.5</c:v>
                </c:pt>
                <c:pt idx="1">
                  <c:v>9.8000000000000007</c:v>
                </c:pt>
                <c:pt idx="2">
                  <c:v>10.199999999999999</c:v>
                </c:pt>
                <c:pt idx="3">
                  <c:v>10.199999999999999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13-432B-9055-E021F2A47D7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rgbClr val="63508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2047</c:v>
                </c:pt>
                <c:pt idx="1">
                  <c:v>2037</c:v>
                </c:pt>
                <c:pt idx="2">
                  <c:v>2027</c:v>
                </c:pt>
                <c:pt idx="3">
                  <c:v>2017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15.4</c:v>
                </c:pt>
                <c:pt idx="1">
                  <c:v>14.4</c:v>
                </c:pt>
                <c:pt idx="2">
                  <c:v>14.5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13-432B-9055-E021F2A47D7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20245839"/>
        <c:axId val="943367183"/>
      </c:barChart>
      <c:catAx>
        <c:axId val="820245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3367183"/>
        <c:crosses val="autoZero"/>
        <c:auto val="1"/>
        <c:lblAlgn val="ctr"/>
        <c:lblOffset val="100"/>
        <c:noMultiLvlLbl val="0"/>
      </c:catAx>
      <c:valAx>
        <c:axId val="943367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024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8480515625439109E-2"/>
          <c:y val="0.92412089456300039"/>
          <c:w val="0.86303896874912167"/>
          <c:h val="6.29994459558537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무연고 사망자 현황</a:t>
            </a:r>
          </a:p>
        </c:rich>
      </c:tx>
      <c:layout>
        <c:manualLayout>
          <c:xMode val="edge"/>
          <c:yMode val="edge"/>
          <c:x val="0.29480315281834579"/>
          <c:y val="2.65046428342854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8004162884816379E-2"/>
          <c:y val="0.16695722062529625"/>
          <c:w val="0.87406063638266951"/>
          <c:h val="0.663244019875467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2013년</c:v>
                </c:pt>
              </c:strCache>
            </c:strRef>
          </c:tx>
          <c:spPr>
            <a:ln w="28575" cap="rnd">
              <a:solidFill>
                <a:srgbClr val="826DAB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40세 미만</c:v>
                </c:pt>
                <c:pt idx="1">
                  <c:v>40-49세</c:v>
                </c:pt>
                <c:pt idx="2">
                  <c:v>50-59세</c:v>
                </c:pt>
                <c:pt idx="3">
                  <c:v>60-64세</c:v>
                </c:pt>
                <c:pt idx="4">
                  <c:v>65-69세</c:v>
                </c:pt>
                <c:pt idx="5">
                  <c:v>70세 이상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</c:v>
                </c:pt>
                <c:pt idx="1">
                  <c:v>146</c:v>
                </c:pt>
                <c:pt idx="2">
                  <c:v>339</c:v>
                </c:pt>
                <c:pt idx="3">
                  <c:v>160</c:v>
                </c:pt>
                <c:pt idx="4">
                  <c:v>97</c:v>
                </c:pt>
                <c:pt idx="5">
                  <c:v>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00-4C21-BCCE-B18992BF04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2018년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40세 미만</c:v>
                </c:pt>
                <c:pt idx="1">
                  <c:v>40-49세</c:v>
                </c:pt>
                <c:pt idx="2">
                  <c:v>50-59세</c:v>
                </c:pt>
                <c:pt idx="3">
                  <c:v>60-64세</c:v>
                </c:pt>
                <c:pt idx="4">
                  <c:v>65-69세</c:v>
                </c:pt>
                <c:pt idx="5">
                  <c:v>70세 이상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82</c:v>
                </c:pt>
                <c:pt idx="1">
                  <c:v>180</c:v>
                </c:pt>
                <c:pt idx="2">
                  <c:v>576</c:v>
                </c:pt>
                <c:pt idx="3">
                  <c:v>419</c:v>
                </c:pt>
                <c:pt idx="4">
                  <c:v>282</c:v>
                </c:pt>
                <c:pt idx="5">
                  <c:v>838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00-4C21-BCCE-B18992BF0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9135423"/>
        <c:axId val="816590287"/>
      </c:lineChart>
      <c:catAx>
        <c:axId val="94913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6590287"/>
        <c:crosses val="autoZero"/>
        <c:auto val="1"/>
        <c:lblAlgn val="ctr"/>
        <c:lblOffset val="100"/>
        <c:noMultiLvlLbl val="0"/>
      </c:catAx>
      <c:valAx>
        <c:axId val="81659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913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0.3364</cdr:x>
      <cdr:y>0.09382</cdr:y>
    </cdr:from>
    <cdr:to>
      <cdr:x>0.6636</cdr:x>
      <cdr:y>0.16034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2E93976-89B7-4517-8B7A-25BCAFB8402A}"/>
            </a:ext>
          </a:extLst>
        </cdr:cNvPr>
        <cdr:cNvSpPr txBox="1"/>
      </cdr:nvSpPr>
      <cdr:spPr>
        <a:xfrm xmlns:a="http://schemas.openxmlformats.org/drawingml/2006/main">
          <a:off x="1682282" y="404573"/>
          <a:ext cx="1636295" cy="2868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2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rPr>
            <a:t>자료 출처</a:t>
          </a:r>
          <a:r>
            <a:rPr lang="en-US" altLang="ko-KR" sz="12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rPr>
            <a:t>: </a:t>
          </a:r>
          <a:r>
            <a:rPr lang="ko-KR" altLang="en-US" sz="12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rPr>
            <a:t>보건복지부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C1B94-A218-46F7-99DB-EE14561E6C6D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ED1BB-3A36-4D08-A8C5-85BE8D7B4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90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1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9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6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0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1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3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2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4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aily.co.kr/news/read?newsId=01312006622623072&amp;mediaCodeNo=257" TargetMode="External"/><Relationship Id="rId2" Type="http://schemas.openxmlformats.org/officeDocument/2006/relationships/hyperlink" Target="https://news.einfomax.co.kr/news/articleView.html?idxno=404838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aticon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15238" y="2942179"/>
            <a:ext cx="9413649" cy="759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32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r>
              <a:rPr lang="ko-KR" altLang="en-US" sz="3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sz="32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사고 감지 </a:t>
            </a:r>
            <a:r>
              <a:rPr lang="ko-KR" altLang="en-US" sz="3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</a:t>
            </a:r>
            <a:r>
              <a:rPr lang="ko-KR" altLang="en-US" sz="32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생존여부 확인</a:t>
            </a:r>
            <a:r>
              <a:rPr lang="ko-KR" altLang="en-US" sz="3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위한 </a:t>
            </a:r>
            <a:r>
              <a:rPr lang="ko-KR" altLang="en-US" sz="320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 서비스</a:t>
            </a:r>
            <a:endParaRPr lang="en-US" altLang="ko-KR" sz="40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CB9C3-F3F7-4321-AC75-F839EE974CA5}"/>
              </a:ext>
            </a:extLst>
          </p:cNvPr>
          <p:cNvSpPr txBox="1"/>
          <p:nvPr/>
        </p:nvSpPr>
        <p:spPr>
          <a:xfrm>
            <a:off x="3694050" y="3702131"/>
            <a:ext cx="7834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AAFD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Capstone Design for Convergence Security 1 : Alice Alert Service System</a:t>
            </a:r>
            <a:endParaRPr lang="ko-KR" altLang="en-US" dirty="0">
              <a:solidFill>
                <a:srgbClr val="BAAFD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solidFill>
                <a:srgbClr val="BAAFD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5727-094A-4BD7-81AF-3A9678963BBC}"/>
              </a:ext>
            </a:extLst>
          </p:cNvPr>
          <p:cNvSpPr txBox="1"/>
          <p:nvPr/>
        </p:nvSpPr>
        <p:spPr>
          <a:xfrm>
            <a:off x="9154519" y="4450226"/>
            <a:ext cx="2374368" cy="1266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ko-KR" altLang="en-US" sz="1600" b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창공수룡</a:t>
            </a:r>
            <a:endParaRPr lang="ko-KR" altLang="en-US" sz="16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융합보안공학과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20171896 </a:t>
            </a:r>
            <a:r>
              <a:rPr lang="ko-KR" altLang="en-US" sz="12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김영은 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융합보안공학과 </a:t>
            </a:r>
            <a:r>
              <a:rPr lang="en-US" altLang="ko-KR" sz="12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20171907 </a:t>
            </a:r>
            <a:r>
              <a:rPr lang="ko-KR" altLang="en-US" sz="12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김지연</a:t>
            </a:r>
            <a:endParaRPr lang="en-US" altLang="ko-KR" sz="12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융합보안공학과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20171999 </a:t>
            </a:r>
            <a:r>
              <a:rPr lang="ko-KR" altLang="en-US" sz="120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조유빈</a:t>
            </a:r>
            <a:r>
              <a:rPr lang="ko-KR" altLang="en-US" sz="12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30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987661" y="443050"/>
            <a:ext cx="3316934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 여닫음 감지 센서와 연결하기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DE23AF-9074-487B-B2B0-A67223E4F1F9}"/>
              </a:ext>
            </a:extLst>
          </p:cNvPr>
          <p:cNvSpPr/>
          <p:nvPr/>
        </p:nvSpPr>
        <p:spPr>
          <a:xfrm>
            <a:off x="1321636" y="1529573"/>
            <a:ext cx="2509522" cy="45603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EA9D9-D82C-452F-A458-10D49606B60C}"/>
              </a:ext>
            </a:extLst>
          </p:cNvPr>
          <p:cNvSpPr/>
          <p:nvPr/>
        </p:nvSpPr>
        <p:spPr>
          <a:xfrm>
            <a:off x="1534222" y="3482789"/>
            <a:ext cx="1032734" cy="103273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3C7EB3C-6474-4693-A013-27F7037EBB4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566956" y="1785769"/>
            <a:ext cx="1722238" cy="221338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33DFD8-A499-4207-BE49-5D7CFE06A870}"/>
              </a:ext>
            </a:extLst>
          </p:cNvPr>
          <p:cNvSpPr/>
          <p:nvPr/>
        </p:nvSpPr>
        <p:spPr>
          <a:xfrm>
            <a:off x="4278436" y="1281393"/>
            <a:ext cx="3639192" cy="5011830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7BC492-6E08-41F5-8C7C-4A77BA3FBA73}"/>
              </a:ext>
            </a:extLst>
          </p:cNvPr>
          <p:cNvSpPr txBox="1"/>
          <p:nvPr/>
        </p:nvSpPr>
        <p:spPr>
          <a:xfrm>
            <a:off x="8168643" y="1529573"/>
            <a:ext cx="3710671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세부설정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현재 기기설정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  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 연결과 인터넷 연결 상태를 확인하는 기능이 담긴 메뉴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 연결 클릭 시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기기 내 블루투스 기능을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상태로 변환하는 메시지 출력 및 주변 기기 검색 결과를 출력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Aduino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문열림 센서와 연결 가능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연결 시 열림 상태 실시간 확인 가능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21CD0C-9C56-4D31-B977-A596D0F16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0" b="13274"/>
          <a:stretch/>
        </p:blipFill>
        <p:spPr>
          <a:xfrm>
            <a:off x="4378547" y="1371423"/>
            <a:ext cx="3477410" cy="48572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11D72B-EBDD-4EA8-BF31-0DE926DE276A}"/>
              </a:ext>
            </a:extLst>
          </p:cNvPr>
          <p:cNvSpPr/>
          <p:nvPr/>
        </p:nvSpPr>
        <p:spPr>
          <a:xfrm>
            <a:off x="4812497" y="4671719"/>
            <a:ext cx="2578007" cy="352102"/>
          </a:xfrm>
          <a:prstGeom prst="rect">
            <a:avLst/>
          </a:prstGeom>
          <a:noFill/>
          <a:ln w="28575" cap="flat" cmpd="sng" algn="ctr">
            <a:solidFill>
              <a:srgbClr val="9B8AB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64F433-B137-478B-B6DE-270005CD2F3B}"/>
              </a:ext>
            </a:extLst>
          </p:cNvPr>
          <p:cNvSpPr/>
          <p:nvPr/>
        </p:nvSpPr>
        <p:spPr>
          <a:xfrm>
            <a:off x="10165977" y="6147310"/>
            <a:ext cx="1108038" cy="352102"/>
          </a:xfrm>
          <a:prstGeom prst="rect">
            <a:avLst/>
          </a:prstGeom>
          <a:noFill/>
          <a:ln w="28575" cap="flat" cmpd="sng" algn="ctr">
            <a:solidFill>
              <a:srgbClr val="9B8AB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6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987661" y="443050"/>
            <a:ext cx="4693914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어플의 생존 확인 알림에 잘 응답하고 있나요</a:t>
            </a: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DE23AF-9074-487B-B2B0-A67223E4F1F9}"/>
              </a:ext>
            </a:extLst>
          </p:cNvPr>
          <p:cNvSpPr/>
          <p:nvPr/>
        </p:nvSpPr>
        <p:spPr>
          <a:xfrm>
            <a:off x="1321636" y="1529573"/>
            <a:ext cx="2509522" cy="45603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EA9D9-D82C-452F-A458-10D49606B60C}"/>
              </a:ext>
            </a:extLst>
          </p:cNvPr>
          <p:cNvSpPr/>
          <p:nvPr/>
        </p:nvSpPr>
        <p:spPr>
          <a:xfrm>
            <a:off x="2579180" y="3482789"/>
            <a:ext cx="1032734" cy="103273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3C7EB3C-6474-4693-A013-27F7037EBB4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611914" y="2054711"/>
            <a:ext cx="666522" cy="194444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33DFD8-A499-4207-BE49-5D7CFE06A870}"/>
              </a:ext>
            </a:extLst>
          </p:cNvPr>
          <p:cNvSpPr/>
          <p:nvPr/>
        </p:nvSpPr>
        <p:spPr>
          <a:xfrm>
            <a:off x="4278436" y="1281393"/>
            <a:ext cx="3639192" cy="5011830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7BC492-6E08-41F5-8C7C-4A77BA3FBA73}"/>
              </a:ext>
            </a:extLst>
          </p:cNvPr>
          <p:cNvSpPr txBox="1"/>
          <p:nvPr/>
        </p:nvSpPr>
        <p:spPr>
          <a:xfrm>
            <a:off x="8168643" y="1529573"/>
            <a:ext cx="3710671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간편설정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설정한 주기와 시간에 맞춰 생존 알림을 보내고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알림에 응답한 기록을 출력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추후 문열림 센서 상태가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 OFF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 시에도 기록이 남길 예정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알람 초기화 버튼 클릭 시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응답한 기록이 모두 초기화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</a:t>
            </a:r>
            <a:r>
              <a:rPr lang="en-US" altLang="ko-KR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</a:t>
            </a:r>
            <a:r>
              <a:rPr lang="ko-KR" altLang="en-US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이상 응답이 없을 경우 보호자 연락처 또는 </a:t>
            </a:r>
            <a:r>
              <a:rPr lang="en-US" altLang="ko-KR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112</a:t>
            </a:r>
            <a:r>
              <a:rPr lang="ko-KR" altLang="en-US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신고</a:t>
            </a:r>
            <a:endParaRPr lang="en-US" altLang="ko-KR" b="1">
              <a:solidFill>
                <a:srgbClr val="52427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CFA808-8910-49FA-9CAB-3CC50CA4F070}"/>
              </a:ext>
            </a:extLst>
          </p:cNvPr>
          <p:cNvSpPr/>
          <p:nvPr/>
        </p:nvSpPr>
        <p:spPr>
          <a:xfrm>
            <a:off x="4390614" y="1393048"/>
            <a:ext cx="3419438" cy="4814114"/>
          </a:xfrm>
          <a:prstGeom prst="rect">
            <a:avLst/>
          </a:prstGeom>
          <a:blipFill>
            <a:blip r:embed="rId3"/>
            <a:stretch>
              <a:fillRect b="-33066"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9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22162" y="457935"/>
            <a:ext cx="1069524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CB91B-9730-4545-BBA9-A92801E87D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36" y="2324432"/>
            <a:ext cx="1896330" cy="18963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D9E1D0-1BDA-4C89-A787-1FB25E3A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94" y="2341186"/>
            <a:ext cx="1736010" cy="18494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7A8BE6-7DCF-40ED-B8C5-AAC8953ED39D}"/>
              </a:ext>
            </a:extLst>
          </p:cNvPr>
          <p:cNvSpPr txBox="1"/>
          <p:nvPr/>
        </p:nvSpPr>
        <p:spPr>
          <a:xfrm>
            <a:off x="1168624" y="4586599"/>
            <a:ext cx="31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누구나 이용 가능한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C4D8D-3C83-491A-8EB6-6D43F7A9208A}"/>
              </a:ext>
            </a:extLst>
          </p:cNvPr>
          <p:cNvSpPr txBox="1"/>
          <p:nvPr/>
        </p:nvSpPr>
        <p:spPr>
          <a:xfrm>
            <a:off x="5104806" y="4586599"/>
            <a:ext cx="2318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저렴한 비용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C86CB6-1E23-4B2E-82B7-105018A5E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02" y="3082119"/>
            <a:ext cx="380955" cy="3809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7C4501-FA4E-493C-844C-58F09648218B}"/>
              </a:ext>
            </a:extLst>
          </p:cNvPr>
          <p:cNvSpPr txBox="1"/>
          <p:nvPr/>
        </p:nvSpPr>
        <p:spPr>
          <a:xfrm>
            <a:off x="1168624" y="5023966"/>
            <a:ext cx="3105754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연령층이 사용하기 용이하며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보호자가 존재하지 않아도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돌봄 받을 수 있는 서비스를 제공함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E5CAB2-F817-4B48-9EAF-CF9BF83FD1E3}"/>
              </a:ext>
            </a:extLst>
          </p:cNvPr>
          <p:cNvSpPr txBox="1"/>
          <p:nvPr/>
        </p:nvSpPr>
        <p:spPr>
          <a:xfrm>
            <a:off x="4439149" y="5023966"/>
            <a:ext cx="3649501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서비스에 비해 초기비용이 저렴하며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이용 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추가비용이 발생하지 않음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963CA0-511E-4D70-B4A6-6530FCA1A0EA}"/>
              </a:ext>
            </a:extLst>
          </p:cNvPr>
          <p:cNvSpPr txBox="1"/>
          <p:nvPr/>
        </p:nvSpPr>
        <p:spPr>
          <a:xfrm>
            <a:off x="7887683" y="2854675"/>
            <a:ext cx="779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</a:t>
            </a:r>
            <a:endParaRPr lang="ko-KR" altLang="en-US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3350E3C-3E82-45BC-8258-B7B673D060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22" y="2149362"/>
            <a:ext cx="2108953" cy="21089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E6A0FE-0F24-4983-8BEF-2518E300F4E7}"/>
              </a:ext>
            </a:extLst>
          </p:cNvPr>
          <p:cNvSpPr txBox="1"/>
          <p:nvPr/>
        </p:nvSpPr>
        <p:spPr>
          <a:xfrm>
            <a:off x="9114830" y="4584786"/>
            <a:ext cx="2454736" cy="110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300" dirty="0">
                <a:highlight>
                  <a:srgbClr val="FFC0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300" dirty="0">
                <a:highlight>
                  <a:srgbClr val="FFC0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가구의 </a:t>
            </a:r>
            <a:endParaRPr lang="en-US" altLang="ko-KR" sz="2300" dirty="0">
              <a:highlight>
                <a:srgbClr val="FFC0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highlight>
                  <a:srgbClr val="FFC0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 사각지대 감소</a:t>
            </a:r>
          </a:p>
        </p:txBody>
      </p:sp>
    </p:spTree>
    <p:extLst>
      <p:ext uri="{BB962C8B-B14F-4D97-AF65-F5344CB8AC3E}">
        <p14:creationId xmlns:p14="http://schemas.microsoft.com/office/powerpoint/2010/main" val="40621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098421" y="444500"/>
            <a:ext cx="2887330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</a:t>
            </a: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 및 시스템 구성도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 descr="플레이트이(가) 표시된 사진&#10;&#10;자동 생성된 설명">
            <a:extLst>
              <a:ext uri="{FF2B5EF4-FFF2-40B4-BE49-F238E27FC236}">
                <a16:creationId xmlns:a16="http://schemas.microsoft.com/office/drawing/2014/main" id="{E9668AC0-3618-477A-93D8-484F5865C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17" y="2372845"/>
            <a:ext cx="2349166" cy="2349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EDFB5-4B14-4FB8-AB8B-C396733C02D6}"/>
              </a:ext>
            </a:extLst>
          </p:cNvPr>
          <p:cNvSpPr txBox="1"/>
          <p:nvPr/>
        </p:nvSpPr>
        <p:spPr>
          <a:xfrm>
            <a:off x="4626811" y="4850277"/>
            <a:ext cx="3801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Android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Studio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6DF765-5F9D-4C7A-8E37-BA7CE7C79A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97" y="2699920"/>
            <a:ext cx="1695016" cy="169501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CD8681-195B-498D-9C04-7901C6B1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087" y="2678732"/>
            <a:ext cx="1695016" cy="173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C543C-A4B0-4A35-9ABF-A79121C23468}"/>
              </a:ext>
            </a:extLst>
          </p:cNvPr>
          <p:cNvSpPr txBox="1"/>
          <p:nvPr/>
        </p:nvSpPr>
        <p:spPr>
          <a:xfrm>
            <a:off x="9309390" y="4830173"/>
            <a:ext cx="2544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Arduino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3FA397-ED37-405E-8DFD-143A19789B23}"/>
              </a:ext>
            </a:extLst>
          </p:cNvPr>
          <p:cNvSpPr txBox="1"/>
          <p:nvPr/>
        </p:nvSpPr>
        <p:spPr>
          <a:xfrm>
            <a:off x="1269882" y="4830172"/>
            <a:ext cx="2544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User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670BF-CF6D-4DE0-BE39-D40B6C511DA9}"/>
              </a:ext>
            </a:extLst>
          </p:cNvPr>
          <p:cNvSpPr txBox="1"/>
          <p:nvPr/>
        </p:nvSpPr>
        <p:spPr>
          <a:xfrm>
            <a:off x="9385511" y="5495527"/>
            <a:ext cx="2392165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우노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보드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문열림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센서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B349C98-5B5B-42DB-849E-A73B56EBB53A}"/>
              </a:ext>
            </a:extLst>
          </p:cNvPr>
          <p:cNvCxnSpPr>
            <a:cxnSpLocks/>
          </p:cNvCxnSpPr>
          <p:nvPr/>
        </p:nvCxnSpPr>
        <p:spPr>
          <a:xfrm flipH="1">
            <a:off x="3530867" y="3306275"/>
            <a:ext cx="1609024" cy="0"/>
          </a:xfrm>
          <a:prstGeom prst="straightConnector1">
            <a:avLst/>
          </a:prstGeom>
          <a:ln w="76200">
            <a:solidFill>
              <a:srgbClr val="5A4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124F386-7AB5-455D-8E3C-4F2AD80ED8B4}"/>
              </a:ext>
            </a:extLst>
          </p:cNvPr>
          <p:cNvCxnSpPr>
            <a:cxnSpLocks/>
          </p:cNvCxnSpPr>
          <p:nvPr/>
        </p:nvCxnSpPr>
        <p:spPr>
          <a:xfrm>
            <a:off x="3559742" y="3850907"/>
            <a:ext cx="1609024" cy="0"/>
          </a:xfrm>
          <a:prstGeom prst="straightConnector1">
            <a:avLst/>
          </a:prstGeom>
          <a:ln w="76200">
            <a:solidFill>
              <a:srgbClr val="5A4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7678A1-60AF-443B-997A-CB8E34769A57}"/>
              </a:ext>
            </a:extLst>
          </p:cNvPr>
          <p:cNvCxnSpPr>
            <a:cxnSpLocks/>
          </p:cNvCxnSpPr>
          <p:nvPr/>
        </p:nvCxnSpPr>
        <p:spPr>
          <a:xfrm flipH="1">
            <a:off x="7776487" y="3641555"/>
            <a:ext cx="1609024" cy="0"/>
          </a:xfrm>
          <a:prstGeom prst="straightConnector1">
            <a:avLst/>
          </a:prstGeom>
          <a:ln w="76200">
            <a:solidFill>
              <a:srgbClr val="5A4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48DEE9-89BE-423A-88FE-57E9F1B8E7C2}"/>
              </a:ext>
            </a:extLst>
          </p:cNvPr>
          <p:cNvSpPr txBox="1"/>
          <p:nvPr/>
        </p:nvSpPr>
        <p:spPr>
          <a:xfrm>
            <a:off x="7811130" y="3136297"/>
            <a:ext cx="169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 데이터 전송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51C680-592D-46CF-9A35-3FA0C6181F9C}"/>
              </a:ext>
            </a:extLst>
          </p:cNvPr>
          <p:cNvSpPr txBox="1"/>
          <p:nvPr/>
        </p:nvSpPr>
        <p:spPr>
          <a:xfrm>
            <a:off x="3600677" y="2855048"/>
            <a:ext cx="169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서비스 제공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FE7007-839D-4609-B351-7DC8221520D6}"/>
              </a:ext>
            </a:extLst>
          </p:cNvPr>
          <p:cNvSpPr txBox="1"/>
          <p:nvPr/>
        </p:nvSpPr>
        <p:spPr>
          <a:xfrm>
            <a:off x="3483913" y="3974729"/>
            <a:ext cx="169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</a:p>
        </p:txBody>
      </p:sp>
    </p:spTree>
    <p:extLst>
      <p:ext uri="{BB962C8B-B14F-4D97-AF65-F5344CB8AC3E}">
        <p14:creationId xmlns:p14="http://schemas.microsoft.com/office/powerpoint/2010/main" val="357475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57935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A1AA90-4539-41D8-9680-5AFE7E77439C}"/>
              </a:ext>
            </a:extLst>
          </p:cNvPr>
          <p:cNvSpPr/>
          <p:nvPr/>
        </p:nvSpPr>
        <p:spPr>
          <a:xfrm>
            <a:off x="1255632" y="457935"/>
            <a:ext cx="1653018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개발 범위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9EE9F001-75BF-4AF0-AEDA-91CE0480F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814263"/>
              </p:ext>
            </p:extLst>
          </p:nvPr>
        </p:nvGraphicFramePr>
        <p:xfrm>
          <a:off x="2206320" y="1191826"/>
          <a:ext cx="8642960" cy="3092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480">
                  <a:extLst>
                    <a:ext uri="{9D8B030D-6E8A-4147-A177-3AD203B41FA5}">
                      <a16:colId xmlns:a16="http://schemas.microsoft.com/office/drawing/2014/main" val="2374510250"/>
                    </a:ext>
                  </a:extLst>
                </a:gridCol>
                <a:gridCol w="4321480">
                  <a:extLst>
                    <a:ext uri="{9D8B030D-6E8A-4147-A177-3AD203B41FA5}">
                      <a16:colId xmlns:a16="http://schemas.microsoft.com/office/drawing/2014/main" val="2257008048"/>
                    </a:ext>
                  </a:extLst>
                </a:gridCol>
              </a:tblGrid>
              <a:tr h="3092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52427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1. </a:t>
                      </a:r>
                      <a:r>
                        <a:rPr lang="ko-KR" altLang="en-US" sz="2800" dirty="0">
                          <a:solidFill>
                            <a:srgbClr val="52427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어플리케이션 내 기능 구현</a:t>
                      </a:r>
                    </a:p>
                  </a:txBody>
                  <a:tcPr marT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52427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2. </a:t>
                      </a:r>
                      <a:r>
                        <a:rPr lang="ko-KR" altLang="en-US" sz="2800" dirty="0" err="1">
                          <a:solidFill>
                            <a:srgbClr val="52427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아두이노</a:t>
                      </a:r>
                      <a:r>
                        <a:rPr lang="ko-KR" altLang="en-US" sz="2800" dirty="0">
                          <a:solidFill>
                            <a:srgbClr val="52427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개발</a:t>
                      </a:r>
                    </a:p>
                  </a:txBody>
                  <a:tcPr marT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56512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3C0F053-1C57-4520-8F53-45805144D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47" y="2097275"/>
            <a:ext cx="1867377" cy="1867377"/>
          </a:xfrm>
          <a:prstGeom prst="rect">
            <a:avLst/>
          </a:prstGeom>
        </p:spPr>
      </p:pic>
      <p:pic>
        <p:nvPicPr>
          <p:cNvPr id="13" name="그림 12" descr="표지판, 플레이트, 그리기이(가) 표시된 사진&#10;&#10;자동 생성된 설명">
            <a:extLst>
              <a:ext uri="{FF2B5EF4-FFF2-40B4-BE49-F238E27FC236}">
                <a16:creationId xmlns:a16="http://schemas.microsoft.com/office/drawing/2014/main" id="{038157A6-54FC-4CA8-AD17-AACBEEB6B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94" y="2268287"/>
            <a:ext cx="2192694" cy="1525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C0250B-D155-498E-BF15-12255FDBBFBE}"/>
              </a:ext>
            </a:extLst>
          </p:cNvPr>
          <p:cNvSpPr txBox="1"/>
          <p:nvPr/>
        </p:nvSpPr>
        <p:spPr>
          <a:xfrm>
            <a:off x="2432726" y="4077325"/>
            <a:ext cx="4095074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단순하고 직관적인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 및 구현</a:t>
            </a:r>
            <a:endParaRPr lang="en-US" altLang="ko-KR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 통신 연결 기능 구현</a:t>
            </a:r>
            <a:endParaRPr lang="en-US" altLang="ko-KR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알림 전송 구현</a:t>
            </a:r>
            <a:endParaRPr lang="en-US" altLang="ko-KR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비상 시 신고 기능</a:t>
            </a:r>
            <a:endParaRPr lang="en-US" altLang="ko-KR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E9188-2B9A-4394-BF18-8CF06FEEE61C}"/>
              </a:ext>
            </a:extLst>
          </p:cNvPr>
          <p:cNvSpPr txBox="1"/>
          <p:nvPr/>
        </p:nvSpPr>
        <p:spPr>
          <a:xfrm>
            <a:off x="6797002" y="4077325"/>
            <a:ext cx="3897878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개발환경 구성 및 회로도 설계</a:t>
            </a:r>
            <a:endParaRPr lang="en-US" altLang="ko-KR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 여닫음 센서 데이터 수집</a:t>
            </a:r>
            <a:endParaRPr lang="en-US" altLang="ko-KR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블루투스를 통한 데이터 전송 구현</a:t>
            </a:r>
            <a:endParaRPr lang="en-US" altLang="ko-KR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85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DC14CB-9218-41E8-AADA-C7B7E690B887}"/>
              </a:ext>
            </a:extLst>
          </p:cNvPr>
          <p:cNvSpPr/>
          <p:nvPr/>
        </p:nvSpPr>
        <p:spPr>
          <a:xfrm>
            <a:off x="2149284" y="5673861"/>
            <a:ext cx="4277541" cy="887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알림 전송 구현 </a:t>
            </a:r>
            <a:endParaRPr lang="en-US" altLang="ko-KR" b="1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이상상황 감지 시 사용자에게 푸시 알림을 띄움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B5C0A-6557-4501-A895-81692B727FF7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어플리케이션 내 기능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20C091-16D1-4CAE-9B04-2059739BAED4}"/>
              </a:ext>
            </a:extLst>
          </p:cNvPr>
          <p:cNvSpPr/>
          <p:nvPr/>
        </p:nvSpPr>
        <p:spPr>
          <a:xfrm>
            <a:off x="6779214" y="5673861"/>
            <a:ext cx="427754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비상 시 신고 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endParaRPr lang="en-US" altLang="ko-KR" b="1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생존 확인이 되지 않을 경우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SMS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신고하는 기능을 구현함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7F414E-477A-467F-8A34-C4253152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9" b="6482"/>
          <a:stretch/>
        </p:blipFill>
        <p:spPr>
          <a:xfrm>
            <a:off x="7260634" y="1485900"/>
            <a:ext cx="3314700" cy="4305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AE1F0A-C4F6-4EA8-8927-F201CCC98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9000"/>
                    </a14:imgEffect>
                  </a14:imgLayer>
                </a14:imgProps>
              </a:ext>
            </a:extLst>
          </a:blip>
          <a:srcRect t="39897"/>
          <a:stretch/>
        </p:blipFill>
        <p:spPr>
          <a:xfrm>
            <a:off x="2673753" y="2236649"/>
            <a:ext cx="3228601" cy="345150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B17AA37-1CCE-4DFD-A2C5-4EA7440FA90A}"/>
              </a:ext>
            </a:extLst>
          </p:cNvPr>
          <p:cNvSpPr/>
          <p:nvPr/>
        </p:nvSpPr>
        <p:spPr>
          <a:xfrm>
            <a:off x="2553435" y="2149006"/>
            <a:ext cx="1734618" cy="88780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56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B5C0A-6557-4501-A895-81692B727FF7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어플리케이션 내 기능 구현</a:t>
            </a:r>
          </a:p>
        </p:txBody>
      </p:sp>
      <p:pic>
        <p:nvPicPr>
          <p:cNvPr id="8" name="그림 7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C23CAE4-C205-4DED-BC54-1F1EE30B4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5" y="2073362"/>
            <a:ext cx="6877050" cy="3835028"/>
          </a:xfrm>
          <a:prstGeom prst="rect">
            <a:avLst/>
          </a:prstGeom>
        </p:spPr>
      </p:pic>
      <p:pic>
        <p:nvPicPr>
          <p:cNvPr id="10" name="그림 9" descr="컴퓨터, 스크린샷, 노트북, 모니터이(가) 표시된 사진&#10;&#10;자동 생성된 설명">
            <a:extLst>
              <a:ext uri="{FF2B5EF4-FFF2-40B4-BE49-F238E27FC236}">
                <a16:creationId xmlns:a16="http://schemas.microsoft.com/office/drawing/2014/main" id="{CC02FE02-A421-4C07-AEC7-E366A6F7A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40" y="2467685"/>
            <a:ext cx="6991350" cy="39155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DAEB2D-5F50-4EE9-A92E-FC50C2A1F872}"/>
              </a:ext>
            </a:extLst>
          </p:cNvPr>
          <p:cNvSpPr/>
          <p:nvPr/>
        </p:nvSpPr>
        <p:spPr>
          <a:xfrm>
            <a:off x="6526061" y="3062328"/>
            <a:ext cx="2079320" cy="1150593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534B4-E9B7-4E3B-A67B-15E55263254C}"/>
              </a:ext>
            </a:extLst>
          </p:cNvPr>
          <p:cNvSpPr txBox="1"/>
          <p:nvPr/>
        </p:nvSpPr>
        <p:spPr>
          <a:xfrm>
            <a:off x="6526061" y="3195932"/>
            <a:ext cx="20793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안드로이드 스튜디오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소스코드 중 일부</a:t>
            </a:r>
          </a:p>
        </p:txBody>
      </p:sp>
    </p:spTree>
    <p:extLst>
      <p:ext uri="{BB962C8B-B14F-4D97-AF65-F5344CB8AC3E}">
        <p14:creationId xmlns:p14="http://schemas.microsoft.com/office/powerpoint/2010/main" val="308098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31515D-6263-4686-9F25-BE3E6AEA6374}"/>
              </a:ext>
            </a:extLst>
          </p:cNvPr>
          <p:cNvSpPr/>
          <p:nvPr/>
        </p:nvSpPr>
        <p:spPr>
          <a:xfrm>
            <a:off x="2054712" y="5244866"/>
            <a:ext cx="4268630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개발환경 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 및 회로도 설계</a:t>
            </a:r>
            <a:endParaRPr lang="en-US" altLang="ko-KR" b="1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아두이노에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대해 공부하고 이해를 바탕으로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환경을 구성함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A13048-5D52-41BF-A484-D1CC5E36F24A}"/>
              </a:ext>
            </a:extLst>
          </p:cNvPr>
          <p:cNvSpPr/>
          <p:nvPr/>
        </p:nvSpPr>
        <p:spPr>
          <a:xfrm>
            <a:off x="6527800" y="5245317"/>
            <a:ext cx="5024388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문열림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센서 데이터 수집 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전송</a:t>
            </a:r>
            <a:endParaRPr lang="en-US" altLang="ko-KR" b="1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아두이노와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연결된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문열림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센서의 움직임에 따라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수집하고 이를 기기로 전송함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990EC-2E05-4230-98EB-CBBCD8857A8B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02801F-EAFC-4B3D-AA98-7C5072D7AA85}"/>
              </a:ext>
            </a:extLst>
          </p:cNvPr>
          <p:cNvSpPr/>
          <p:nvPr/>
        </p:nvSpPr>
        <p:spPr>
          <a:xfrm>
            <a:off x="2451666" y="1998950"/>
            <a:ext cx="3474720" cy="32200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92AF2-3ACC-4319-8775-70E03B5E4C40}"/>
              </a:ext>
            </a:extLst>
          </p:cNvPr>
          <p:cNvSpPr/>
          <p:nvPr/>
        </p:nvSpPr>
        <p:spPr>
          <a:xfrm>
            <a:off x="7302634" y="1998950"/>
            <a:ext cx="3474720" cy="32200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그림 9" descr="전자기기, 테이블, 앉아있는, 물이(가) 표시된 사진&#10;&#10;자동 생성된 설명">
            <a:extLst>
              <a:ext uri="{FF2B5EF4-FFF2-40B4-BE49-F238E27FC236}">
                <a16:creationId xmlns:a16="http://schemas.microsoft.com/office/drawing/2014/main" id="{68FB1B9C-ED17-4CCB-8046-B77EF48A4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33" y="2005707"/>
            <a:ext cx="3474719" cy="317589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9DE1FAF-D44D-432D-B54D-CF8FFD848F23}"/>
              </a:ext>
            </a:extLst>
          </p:cNvPr>
          <p:cNvSpPr/>
          <p:nvPr/>
        </p:nvSpPr>
        <p:spPr>
          <a:xfrm>
            <a:off x="10241280" y="3840480"/>
            <a:ext cx="314960" cy="14732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A4F26CB-F82C-41BE-AA96-BE762E192658}"/>
              </a:ext>
            </a:extLst>
          </p:cNvPr>
          <p:cNvCxnSpPr>
            <a:endCxn id="2" idx="3"/>
          </p:cNvCxnSpPr>
          <p:nvPr/>
        </p:nvCxnSpPr>
        <p:spPr>
          <a:xfrm flipV="1">
            <a:off x="9382760" y="3966225"/>
            <a:ext cx="904645" cy="5295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18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5CA33B-B893-4AE4-91E7-EF5E3F365D9D}"/>
              </a:ext>
            </a:extLst>
          </p:cNvPr>
          <p:cNvSpPr/>
          <p:nvPr/>
        </p:nvSpPr>
        <p:spPr>
          <a:xfrm>
            <a:off x="3258939" y="5769395"/>
            <a:ext cx="6833936" cy="887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 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어플과 연동</a:t>
            </a:r>
            <a:endParaRPr lang="en-US" altLang="ko-KR" b="1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어플과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연결하여 데이터를 주고받을 수 있는 상태로 만듦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EC91E-67A1-4B33-BBB1-DF19E2B14DF5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E5C67-9D49-4697-8329-469195BCBBF6}"/>
              </a:ext>
            </a:extLst>
          </p:cNvPr>
          <p:cNvSpPr/>
          <p:nvPr/>
        </p:nvSpPr>
        <p:spPr>
          <a:xfrm>
            <a:off x="5266728" y="1831691"/>
            <a:ext cx="2818357" cy="39377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52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B5C0A-6557-4501-A895-81692B727FF7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3241BE3-368F-4E8C-98CE-9DDA36125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73" y="1367970"/>
            <a:ext cx="5011854" cy="54483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9E59860-AB8F-4E99-805B-5DA4E2FBB46D}"/>
              </a:ext>
            </a:extLst>
          </p:cNvPr>
          <p:cNvSpPr/>
          <p:nvPr/>
        </p:nvSpPr>
        <p:spPr>
          <a:xfrm>
            <a:off x="6789107" y="4640607"/>
            <a:ext cx="2079320" cy="1150593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A58F5-8BF0-43A1-81C8-81C07AEDB860}"/>
              </a:ext>
            </a:extLst>
          </p:cNvPr>
          <p:cNvSpPr txBox="1"/>
          <p:nvPr/>
        </p:nvSpPr>
        <p:spPr>
          <a:xfrm>
            <a:off x="6789107" y="4774211"/>
            <a:ext cx="20793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소스코드 중 일부</a:t>
            </a:r>
          </a:p>
        </p:txBody>
      </p:sp>
    </p:spTree>
    <p:extLst>
      <p:ext uri="{BB962C8B-B14F-4D97-AF65-F5344CB8AC3E}">
        <p14:creationId xmlns:p14="http://schemas.microsoft.com/office/powerpoint/2010/main" val="281091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24FDB-9804-4739-B362-FD38DB796C78}"/>
              </a:ext>
            </a:extLst>
          </p:cNvPr>
          <p:cNvSpPr/>
          <p:nvPr/>
        </p:nvSpPr>
        <p:spPr>
          <a:xfrm>
            <a:off x="987517" y="437308"/>
            <a:ext cx="2225289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이런 일이 나에게도</a:t>
            </a: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DF7CE7-4837-4C86-BF7D-1EBDC63DF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4" y="1175648"/>
            <a:ext cx="5630709" cy="5510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6B4DC6-5D96-486D-83CA-DCF179EA4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044" y="1997495"/>
            <a:ext cx="5121155" cy="40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955058" y="444500"/>
            <a:ext cx="1576072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 요구사항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053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059252" y="444500"/>
            <a:ext cx="1367682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실현 가능성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146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982070" y="458694"/>
            <a:ext cx="639919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513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169858" y="444500"/>
            <a:ext cx="1146468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추후 일정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C7274-051A-4E8D-8A85-8B6FF351196B}"/>
              </a:ext>
            </a:extLst>
          </p:cNvPr>
          <p:cNvSpPr txBox="1"/>
          <p:nvPr/>
        </p:nvSpPr>
        <p:spPr>
          <a:xfrm>
            <a:off x="3761526" y="2680214"/>
            <a:ext cx="5496410" cy="1366670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lIns="216000" tIns="180000" rIns="216000" bIns="21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와이파이 모듈 연결에 대해 연구하고 이를 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어플리케이션에 적용하여 </a:t>
            </a:r>
            <a:r>
              <a:rPr lang="ko-KR" altLang="en-US" sz="2200" b="1" u="sng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접근성 향상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586E44-5DD7-4951-AEA0-EE59328EE8E4}"/>
              </a:ext>
            </a:extLst>
          </p:cNvPr>
          <p:cNvSpPr/>
          <p:nvPr/>
        </p:nvSpPr>
        <p:spPr>
          <a:xfrm>
            <a:off x="1309321" y="1435470"/>
            <a:ext cx="5242308" cy="476583"/>
          </a:xfrm>
          <a:prstGeom prst="roundRect">
            <a:avLst/>
          </a:prstGeom>
          <a:solidFill>
            <a:srgbClr val="9B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첫번째 향후 목표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 나은 서비스를 위한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지속적인 개발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5DA77-C408-426B-8F48-8EAB7129B4DC}"/>
              </a:ext>
            </a:extLst>
          </p:cNvPr>
          <p:cNvSpPr txBox="1"/>
          <p:nvPr/>
        </p:nvSpPr>
        <p:spPr>
          <a:xfrm>
            <a:off x="3761526" y="4633768"/>
            <a:ext cx="5496410" cy="1330319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lIns="108000" tIns="180000" rIns="288000" bIns="180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외출 패턴을 분석하는 알고리즘을 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추가하여 사용자의 </a:t>
            </a:r>
            <a:r>
              <a:rPr lang="ko-KR" altLang="en-US" sz="2200" b="1" u="sng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편의성 확보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2A82E-89DA-4910-BA84-5A900B2230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18" y="2488129"/>
            <a:ext cx="1787191" cy="17871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71D647-057E-4A93-AF1A-AAC32B0079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56" y="4090674"/>
            <a:ext cx="1873413" cy="1873413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EE91051-F650-405E-96FD-69E213E49748}"/>
              </a:ext>
            </a:extLst>
          </p:cNvPr>
          <p:cNvSpPr/>
          <p:nvPr/>
        </p:nvSpPr>
        <p:spPr>
          <a:xfrm>
            <a:off x="3583459" y="2514288"/>
            <a:ext cx="356135" cy="331851"/>
          </a:xfrm>
          <a:prstGeom prst="roundRect">
            <a:avLst/>
          </a:prstGeom>
          <a:solidFill>
            <a:srgbClr val="9B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1600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CCB3AD-E6F5-4CA4-8469-5623D247F250}"/>
              </a:ext>
            </a:extLst>
          </p:cNvPr>
          <p:cNvSpPr/>
          <p:nvPr/>
        </p:nvSpPr>
        <p:spPr>
          <a:xfrm>
            <a:off x="9038663" y="4467842"/>
            <a:ext cx="356135" cy="331851"/>
          </a:xfrm>
          <a:prstGeom prst="roundRect">
            <a:avLst/>
          </a:prstGeom>
          <a:solidFill>
            <a:srgbClr val="9B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1600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7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423133" y="444500"/>
            <a:ext cx="639919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출처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EF9BF-3D87-4E96-AA67-18FA837ED871}"/>
              </a:ext>
            </a:extLst>
          </p:cNvPr>
          <p:cNvSpPr txBox="1"/>
          <p:nvPr/>
        </p:nvSpPr>
        <p:spPr>
          <a:xfrm>
            <a:off x="1530417" y="4031758"/>
            <a:ext cx="9732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인가구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비중 가장 많아져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…29.8% '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혼자 산다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endParaRPr lang="en-US" altLang="ko-KR" dirty="0">
              <a:solidFill>
                <a:srgbClr val="0563C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dirty="0">
                <a:solidFill>
                  <a:srgbClr val="0563C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https://news.einfomax.co.kr/news/articleView.html?idxno=4048384</a:t>
            </a:r>
            <a:endParaRPr lang="en-US" altLang="ko-KR" dirty="0">
              <a:solidFill>
                <a:srgbClr val="0563C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이상한 가족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젊어진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인가구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고독사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노인 아니면 통계도 없다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hlinkClick r:id="rId3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https://www.edaily.co.kr/news/read?newsId=01312006622623072&amp;mediaCodeNo=257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0190CE-523C-4FEF-8492-2EDF105D94BF}"/>
              </a:ext>
            </a:extLst>
          </p:cNvPr>
          <p:cNvSpPr/>
          <p:nvPr/>
        </p:nvSpPr>
        <p:spPr>
          <a:xfrm>
            <a:off x="1423133" y="2105286"/>
            <a:ext cx="3514627" cy="989132"/>
          </a:xfrm>
          <a:prstGeom prst="rect">
            <a:avLst/>
          </a:prstGeom>
          <a:noFill/>
          <a:ln w="57150">
            <a:solidFill>
              <a:srgbClr val="5A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949BF-94FC-46DC-9170-A71C7338D1F1}"/>
              </a:ext>
            </a:extLst>
          </p:cNvPr>
          <p:cNvSpPr txBox="1"/>
          <p:nvPr/>
        </p:nvSpPr>
        <p:spPr>
          <a:xfrm>
            <a:off x="1607419" y="1905231"/>
            <a:ext cx="1366788" cy="400110"/>
          </a:xfrm>
          <a:prstGeom prst="rect">
            <a:avLst/>
          </a:prstGeom>
          <a:solidFill>
            <a:srgbClr val="F4F5F9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 출처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C5EBE-A491-4760-856B-E89FEF73799E}"/>
              </a:ext>
            </a:extLst>
          </p:cNvPr>
          <p:cNvSpPr txBox="1"/>
          <p:nvPr/>
        </p:nvSpPr>
        <p:spPr>
          <a:xfrm>
            <a:off x="1530417" y="2423778"/>
            <a:ext cx="315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https://www.flaticon.com/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DAD93A-EBD1-4BB3-9C6D-90253D4817FE}"/>
              </a:ext>
            </a:extLst>
          </p:cNvPr>
          <p:cNvSpPr/>
          <p:nvPr/>
        </p:nvSpPr>
        <p:spPr>
          <a:xfrm>
            <a:off x="1423132" y="3566587"/>
            <a:ext cx="9905268" cy="2487704"/>
          </a:xfrm>
          <a:prstGeom prst="rect">
            <a:avLst/>
          </a:prstGeom>
          <a:noFill/>
          <a:ln w="57150">
            <a:solidFill>
              <a:srgbClr val="5A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71B0B-CBE3-42E8-95E6-7E27A03C6161}"/>
              </a:ext>
            </a:extLst>
          </p:cNvPr>
          <p:cNvSpPr txBox="1"/>
          <p:nvPr/>
        </p:nvSpPr>
        <p:spPr>
          <a:xfrm>
            <a:off x="1607418" y="3395424"/>
            <a:ext cx="1155031" cy="400110"/>
          </a:xfrm>
          <a:prstGeom prst="rect">
            <a:avLst/>
          </a:prstGeom>
          <a:solidFill>
            <a:srgbClr val="F4F5F9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기사 출처</a:t>
            </a:r>
          </a:p>
        </p:txBody>
      </p:sp>
    </p:spTree>
    <p:extLst>
      <p:ext uri="{BB962C8B-B14F-4D97-AF65-F5344CB8AC3E}">
        <p14:creationId xmlns:p14="http://schemas.microsoft.com/office/powerpoint/2010/main" val="3513202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169859" y="444500"/>
            <a:ext cx="1146468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실행 영상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53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24FDB-9804-4739-B362-FD38DB796C78}"/>
              </a:ext>
            </a:extLst>
          </p:cNvPr>
          <p:cNvSpPr/>
          <p:nvPr/>
        </p:nvSpPr>
        <p:spPr>
          <a:xfrm>
            <a:off x="966036" y="444500"/>
            <a:ext cx="2510624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이런 일이 내 주변에도</a:t>
            </a: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D0127E-EF2E-4C4D-B1B3-790A01D7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42" y="1216531"/>
            <a:ext cx="4185635" cy="5491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1DF2E5-15A0-4CEF-93B8-3AA858DEB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36" y="1474240"/>
            <a:ext cx="3429728" cy="53467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C2C7CA-2EF2-4DD0-BB37-A6111B433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093" y="2089737"/>
            <a:ext cx="4720957" cy="41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7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965549" y="448325"/>
            <a:ext cx="4216219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점점 증가하는 </a:t>
            </a: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가구와 무연고 사망자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82E539F0-AB58-408A-979A-C743568C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790346"/>
              </p:ext>
            </p:extLst>
          </p:nvPr>
        </p:nvGraphicFramePr>
        <p:xfrm>
          <a:off x="1541376" y="1166038"/>
          <a:ext cx="4554624" cy="4387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41DB71D-5711-41D5-8AC1-99231F26883B}"/>
              </a:ext>
            </a:extLst>
          </p:cNvPr>
          <p:cNvSpPr txBox="1"/>
          <p:nvPr/>
        </p:nvSpPr>
        <p:spPr>
          <a:xfrm>
            <a:off x="1821446" y="5691961"/>
            <a:ext cx="3994484" cy="74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b="1" dirty="0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인가구의 비율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점점 늘어왔고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가구 유형 중</a:t>
            </a:r>
            <a:r>
              <a:rPr lang="ko-KR" altLang="en-US" dirty="0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제일 큰 비중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차지함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5F309-4391-4615-AE6A-E26F7B7422DF}"/>
              </a:ext>
            </a:extLst>
          </p:cNvPr>
          <p:cNvSpPr txBox="1"/>
          <p:nvPr/>
        </p:nvSpPr>
        <p:spPr>
          <a:xfrm>
            <a:off x="2692532" y="1570612"/>
            <a:ext cx="2252312" cy="28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가구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통계청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2018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905DB91-ADF9-41FB-94DE-9BFE917AA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7669236"/>
              </p:ext>
            </p:extLst>
          </p:nvPr>
        </p:nvGraphicFramePr>
        <p:xfrm>
          <a:off x="6643570" y="1166037"/>
          <a:ext cx="5000859" cy="4525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F2A46F9-A200-49E3-B0CA-D72F5C2051C3}"/>
              </a:ext>
            </a:extLst>
          </p:cNvPr>
          <p:cNvSpPr txBox="1"/>
          <p:nvPr/>
        </p:nvSpPr>
        <p:spPr>
          <a:xfrm>
            <a:off x="6632407" y="5622711"/>
            <a:ext cx="500085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혼자 사는 경우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각종 범죄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노출되기 쉽고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 발생 시 </a:t>
            </a:r>
            <a:r>
              <a:rPr lang="ko-KR" altLang="en-US" b="1" dirty="0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대처가 어렵기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때문에</a:t>
            </a:r>
            <a:r>
              <a:rPr lang="ko-KR" altLang="en-US" dirty="0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위험에 취약함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50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3" grpId="0"/>
      <p:bldP spid="24" grpId="0"/>
      <p:bldGraphic spid="27" grpId="0">
        <p:bldAsOne/>
      </p:bldGraphic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E7A905-3E3D-40F6-8C91-B85BC41CED44}"/>
              </a:ext>
            </a:extLst>
          </p:cNvPr>
          <p:cNvSpPr/>
          <p:nvPr/>
        </p:nvSpPr>
        <p:spPr>
          <a:xfrm>
            <a:off x="955298" y="450998"/>
            <a:ext cx="3773790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</a:t>
            </a: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가구를 위해 출시된 상품들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0B2E5E-8B7F-4AAD-8CE2-D3EF24234640}"/>
              </a:ext>
            </a:extLst>
          </p:cNvPr>
          <p:cNvGrpSpPr/>
          <p:nvPr/>
        </p:nvGrpSpPr>
        <p:grpSpPr>
          <a:xfrm>
            <a:off x="5587087" y="1383870"/>
            <a:ext cx="1800000" cy="1800000"/>
            <a:chOff x="1554668" y="1883269"/>
            <a:chExt cx="2210724" cy="221072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66795A8-631E-4F2D-925C-19E9E4E31CEB}"/>
                </a:ext>
              </a:extLst>
            </p:cNvPr>
            <p:cNvSpPr/>
            <p:nvPr/>
          </p:nvSpPr>
          <p:spPr>
            <a:xfrm>
              <a:off x="1554668" y="1883269"/>
              <a:ext cx="2210724" cy="2210724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DAC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D624840-7747-42C9-9C1C-E55B6548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4969" y="2091659"/>
              <a:ext cx="1631267" cy="1825465"/>
            </a:xfrm>
            <a:prstGeom prst="ellipse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F600BC-C8D9-4CAD-B715-504A69BA3961}"/>
              </a:ext>
            </a:extLst>
          </p:cNvPr>
          <p:cNvGrpSpPr/>
          <p:nvPr/>
        </p:nvGrpSpPr>
        <p:grpSpPr>
          <a:xfrm>
            <a:off x="9364534" y="1419197"/>
            <a:ext cx="1800000" cy="1800000"/>
            <a:chOff x="8426608" y="1883269"/>
            <a:chExt cx="2210724" cy="221072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A121231-272B-4E3A-9231-714C11CCD25F}"/>
                </a:ext>
              </a:extLst>
            </p:cNvPr>
            <p:cNvSpPr/>
            <p:nvPr/>
          </p:nvSpPr>
          <p:spPr>
            <a:xfrm>
              <a:off x="8426608" y="1883269"/>
              <a:ext cx="2210724" cy="2210724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DAC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Picture 8" descr="홀몸노인 위한 사랑의 안심폰, 스마트안심폰으로 바뀐다 - 전국뉴스">
              <a:extLst>
                <a:ext uri="{FF2B5EF4-FFF2-40B4-BE49-F238E27FC236}">
                  <a16:creationId xmlns:a16="http://schemas.microsoft.com/office/drawing/2014/main" id="{EE0B0F20-C2F3-4E10-A59C-5CFEB784C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7708" y="1958176"/>
              <a:ext cx="1569323" cy="2092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85A8B2D-DF6A-46A3-8085-046F77DA8361}"/>
              </a:ext>
            </a:extLst>
          </p:cNvPr>
          <p:cNvGrpSpPr/>
          <p:nvPr/>
        </p:nvGrpSpPr>
        <p:grpSpPr>
          <a:xfrm>
            <a:off x="1942194" y="1412026"/>
            <a:ext cx="1800000" cy="1800000"/>
            <a:chOff x="4990638" y="1883269"/>
            <a:chExt cx="2210724" cy="221072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C620718-B8E8-4DDA-A8D1-028D71ED35D3}"/>
                </a:ext>
              </a:extLst>
            </p:cNvPr>
            <p:cNvSpPr/>
            <p:nvPr/>
          </p:nvSpPr>
          <p:spPr>
            <a:xfrm>
              <a:off x="4990638" y="1883269"/>
              <a:ext cx="2210724" cy="2210724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DAC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4" descr="SKT 스마트홈 지키미_문열림센서 - 특가대표! 위메프">
              <a:extLst>
                <a:ext uri="{FF2B5EF4-FFF2-40B4-BE49-F238E27FC236}">
                  <a16:creationId xmlns:a16="http://schemas.microsoft.com/office/drawing/2014/main" id="{577CFF11-EDB7-4857-ACB3-01079B77B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7643" y="2009082"/>
              <a:ext cx="1976713" cy="197671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CC8DD98-A08A-4BFC-A055-C29C991D02C3}"/>
              </a:ext>
            </a:extLst>
          </p:cNvPr>
          <p:cNvSpPr/>
          <p:nvPr/>
        </p:nvSpPr>
        <p:spPr>
          <a:xfrm>
            <a:off x="1729572" y="3494804"/>
            <a:ext cx="2262047" cy="469151"/>
          </a:xfrm>
          <a:prstGeom prst="roundRect">
            <a:avLst/>
          </a:prstGeom>
          <a:solidFill>
            <a:srgbClr val="BAAFD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지키미 문열림센서</a:t>
            </a:r>
            <a:endParaRPr lang="ko-KR" altLang="en-US" sz="2800" dirty="0">
              <a:solidFill>
                <a:srgbClr val="52427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EA72091-2DA6-4E80-B625-D6E3AB2B680E}"/>
              </a:ext>
            </a:extLst>
          </p:cNvPr>
          <p:cNvSpPr/>
          <p:nvPr/>
        </p:nvSpPr>
        <p:spPr>
          <a:xfrm>
            <a:off x="5356063" y="3481696"/>
            <a:ext cx="2262047" cy="469151"/>
          </a:xfrm>
          <a:prstGeom prst="roundRect">
            <a:avLst/>
          </a:prstGeom>
          <a:solidFill>
            <a:srgbClr val="BAAFD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안심 서비스 </a:t>
            </a:r>
            <a:r>
              <a:rPr lang="en-US" altLang="ko-KR" sz="200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</a:t>
            </a:r>
            <a:endParaRPr lang="ko-KR" altLang="en-US" sz="2800" dirty="0">
              <a:solidFill>
                <a:srgbClr val="52427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2F49EE2-00C4-41F6-8F60-DC24A36B2E80}"/>
              </a:ext>
            </a:extLst>
          </p:cNvPr>
          <p:cNvSpPr/>
          <p:nvPr/>
        </p:nvSpPr>
        <p:spPr>
          <a:xfrm>
            <a:off x="8982554" y="3494804"/>
            <a:ext cx="2580894" cy="469151"/>
          </a:xfrm>
          <a:prstGeom prst="roundRect">
            <a:avLst/>
          </a:prstGeom>
          <a:solidFill>
            <a:srgbClr val="BAAFD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IoT </a:t>
            </a:r>
            <a:r>
              <a:rPr lang="ko-KR" altLang="en-US" sz="160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독거 어르신 안심폰</a:t>
            </a:r>
            <a:endParaRPr lang="ko-KR" altLang="en-US" sz="2000" dirty="0">
              <a:solidFill>
                <a:srgbClr val="52427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CBA32E-44D9-42E5-A0F0-89D0C233FA37}"/>
              </a:ext>
            </a:extLst>
          </p:cNvPr>
          <p:cNvSpPr txBox="1"/>
          <p:nvPr/>
        </p:nvSpPr>
        <p:spPr>
          <a:xfrm>
            <a:off x="1081881" y="4070130"/>
            <a:ext cx="3554665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현관 문 여닫음 여부 실시간 확인 가능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시간 외 문열림 감지 시 경고음 및 신고 연락 조치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가구 중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2030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여성 주 대상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외출 시간이 </a:t>
            </a:r>
            <a:r>
              <a:rPr lang="ko-KR" altLang="en-US" sz="1600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불규칙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경우 서비스를 </a:t>
            </a:r>
            <a:r>
              <a:rPr lang="ko-KR" altLang="en-US" sz="1600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온전히 이용하기 어려움</a:t>
            </a:r>
            <a:endParaRPr lang="en-US" altLang="ko-KR" sz="1600" b="1">
              <a:solidFill>
                <a:srgbClr val="52427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2BF341-84AF-4099-8C12-98E1573B0F7A}"/>
              </a:ext>
            </a:extLst>
          </p:cNvPr>
          <p:cNvSpPr txBox="1"/>
          <p:nvPr/>
        </p:nvSpPr>
        <p:spPr>
          <a:xfrm>
            <a:off x="4750467" y="4070130"/>
            <a:ext cx="3554665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 및 단말기 사용 기반 이상 징후 감지 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보호자에게 알림을 전송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연로하신 부모님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어린 자녀 주 대상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긴급 출동 요청 서비스는 안심모바일 </a:t>
            </a:r>
            <a:r>
              <a:rPr lang="ko-KR" altLang="en-US" sz="1600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알뜰폰 사용자에게만 제공</a:t>
            </a:r>
            <a:endParaRPr lang="en-US" altLang="ko-KR" sz="1600" b="1">
              <a:solidFill>
                <a:srgbClr val="52427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>
              <a:solidFill>
                <a:srgbClr val="52427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3A2330-9AA5-454D-BCB8-5B2077B2E641}"/>
              </a:ext>
            </a:extLst>
          </p:cNvPr>
          <p:cNvSpPr txBox="1"/>
          <p:nvPr/>
        </p:nvSpPr>
        <p:spPr>
          <a:xfrm>
            <a:off x="8419053" y="4070130"/>
            <a:ext cx="3554665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긴급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119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생활관리사 통화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음악기능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생활패턴 및 환경데이터 수집을 통한 각종 이상 알람 확인 서비스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독거 어르신 돌봄 목적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보호자가 없을 경우 서비스 이용이 어려움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생활관리사 필요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92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E7A905-3E3D-40F6-8C91-B85BC41CED44}"/>
              </a:ext>
            </a:extLst>
          </p:cNvPr>
          <p:cNvSpPr/>
          <p:nvPr/>
        </p:nvSpPr>
        <p:spPr>
          <a:xfrm>
            <a:off x="925838" y="437179"/>
            <a:ext cx="7481536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인가구의 각종 사건사고 및 고독사 방지 등에 제공될 수 있는 공공서비스</a:t>
            </a: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461C39-E189-4EA7-AA57-DE75AB900440}"/>
              </a:ext>
            </a:extLst>
          </p:cNvPr>
          <p:cNvSpPr/>
          <p:nvPr/>
        </p:nvSpPr>
        <p:spPr>
          <a:xfrm>
            <a:off x="2191619" y="4702256"/>
            <a:ext cx="8961120" cy="1711243"/>
          </a:xfrm>
          <a:prstGeom prst="roundRect">
            <a:avLst/>
          </a:prstGeom>
          <a:solidFill>
            <a:srgbClr val="BAAFD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각종 위험에 노출되어 있는</a:t>
            </a:r>
            <a:endParaRPr lang="en-US" altLang="ko-KR" sz="2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가구의 </a:t>
            </a:r>
            <a:r>
              <a:rPr lang="ko-KR" altLang="en-US" sz="3000" dirty="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사고감지</a:t>
            </a:r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sz="3000" dirty="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생존확인</a:t>
            </a:r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위한 </a:t>
            </a:r>
            <a:r>
              <a:rPr lang="ko-KR" altLang="en-US" sz="3000" dirty="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 어플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AFE08C-D5B1-4B8C-8AA3-C3357074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59" y="1943870"/>
            <a:ext cx="2318327" cy="23183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9818CD-84AA-4A4F-B5C4-87F6649986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71" y="2126112"/>
            <a:ext cx="1953844" cy="1953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E6153A-CB3E-484B-BCB0-5201F34D1E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68" y="2820203"/>
            <a:ext cx="565663" cy="5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0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987661" y="443050"/>
            <a:ext cx="7935186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가구의 사고 감지 및 생존 확인을 위한 서비스 </a:t>
            </a: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이하 생존알림 서비스</a:t>
            </a: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소개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A060F7-9739-47DD-AD72-7DD97B71B8E8}"/>
              </a:ext>
            </a:extLst>
          </p:cNvPr>
          <p:cNvSpPr/>
          <p:nvPr/>
        </p:nvSpPr>
        <p:spPr>
          <a:xfrm>
            <a:off x="1328289" y="1463041"/>
            <a:ext cx="5163248" cy="3371171"/>
          </a:xfrm>
          <a:prstGeom prst="rect">
            <a:avLst/>
          </a:prstGeom>
          <a:solidFill>
            <a:schemeClr val="bg1"/>
          </a:solidFill>
          <a:ln>
            <a:solidFill>
              <a:srgbClr val="BAA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CBDA94-E2AF-440D-8A07-6E0972489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26" y="2045970"/>
            <a:ext cx="2164492" cy="2164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39E9AE-87DF-407F-9099-A8097EC098A4}"/>
              </a:ext>
            </a:extLst>
          </p:cNvPr>
          <p:cNvSpPr txBox="1"/>
          <p:nvPr/>
        </p:nvSpPr>
        <p:spPr>
          <a:xfrm>
            <a:off x="3841376" y="2058425"/>
            <a:ext cx="2227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FFC0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이상상황 감지 및 알림 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73CB3-38A9-44B6-83E9-07677B490487}"/>
              </a:ext>
            </a:extLst>
          </p:cNvPr>
          <p:cNvSpPr txBox="1"/>
          <p:nvPr/>
        </p:nvSpPr>
        <p:spPr>
          <a:xfrm>
            <a:off x="3418971" y="2901876"/>
            <a:ext cx="3072566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문열림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여부 데이터 수집 및 분석을 통해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장기간 문열림이 감지되지 않을 때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핸드폰에 알림을 띄워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생존여부를 확인할 수 있도록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51E2B4-61EB-428F-BCE0-741D16F89F29}"/>
              </a:ext>
            </a:extLst>
          </p:cNvPr>
          <p:cNvSpPr/>
          <p:nvPr/>
        </p:nvSpPr>
        <p:spPr>
          <a:xfrm>
            <a:off x="6670310" y="1463041"/>
            <a:ext cx="5163248" cy="3371171"/>
          </a:xfrm>
          <a:prstGeom prst="rect">
            <a:avLst/>
          </a:prstGeom>
          <a:solidFill>
            <a:schemeClr val="bg1"/>
          </a:solidFill>
          <a:ln>
            <a:solidFill>
              <a:srgbClr val="BAA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DB04AA-4A24-4071-95A6-EA8803021771}"/>
              </a:ext>
            </a:extLst>
          </p:cNvPr>
          <p:cNvSpPr txBox="1"/>
          <p:nvPr/>
        </p:nvSpPr>
        <p:spPr>
          <a:xfrm>
            <a:off x="9037770" y="2149208"/>
            <a:ext cx="216146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highlight>
                  <a:srgbClr val="FFC0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자동신고서비스</a:t>
            </a:r>
            <a:endParaRPr lang="ko-KR" altLang="en-US" sz="2800" dirty="0">
              <a:highlight>
                <a:srgbClr val="FFC0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55A951-3BC8-43B6-A366-81F788E6CF2B}"/>
              </a:ext>
            </a:extLst>
          </p:cNvPr>
          <p:cNvSpPr txBox="1"/>
          <p:nvPr/>
        </p:nvSpPr>
        <p:spPr>
          <a:xfrm>
            <a:off x="8582220" y="2882625"/>
            <a:ext cx="3072566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장기간 알림에 응답이 없을 경우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설정된 보호자의 연락처에 알림 또는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112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신고하여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사고발생시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빠른 대처가 가능하도록 함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24B740-677B-4BF1-BE1E-269E5AE84D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21" y="2248456"/>
            <a:ext cx="1733199" cy="17331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295AA8-6A49-4644-8543-F8FE0C7A1113}"/>
              </a:ext>
            </a:extLst>
          </p:cNvPr>
          <p:cNvSpPr txBox="1"/>
          <p:nvPr/>
        </p:nvSpPr>
        <p:spPr>
          <a:xfrm>
            <a:off x="3013354" y="5310089"/>
            <a:ext cx="83836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각종 불상사 발생 시</a:t>
            </a:r>
            <a:r>
              <a:rPr lang="en-US" altLang="ko-KR" sz="3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34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빠른 발견</a:t>
            </a:r>
            <a:r>
              <a:rPr lang="ko-KR" altLang="en-US" sz="3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sz="34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도움 촉구 </a:t>
            </a:r>
            <a:r>
              <a:rPr lang="ko-KR" altLang="en-US" sz="3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가능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F902C1B-3B26-429B-85E4-025523984BEC}"/>
              </a:ext>
            </a:extLst>
          </p:cNvPr>
          <p:cNvSpPr/>
          <p:nvPr/>
        </p:nvSpPr>
        <p:spPr>
          <a:xfrm>
            <a:off x="1936524" y="5310090"/>
            <a:ext cx="885524" cy="555922"/>
          </a:xfrm>
          <a:prstGeom prst="rightArrow">
            <a:avLst>
              <a:gd name="adj1" fmla="val 50000"/>
              <a:gd name="adj2" fmla="val 69045"/>
            </a:avLst>
          </a:prstGeom>
          <a:solidFill>
            <a:srgbClr val="BAA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5" grpId="0" animBg="1"/>
      <p:bldP spid="16" grpId="0"/>
      <p:bldP spid="17" grpId="0"/>
      <p:bldP spid="13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987661" y="443050"/>
            <a:ext cx="317747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폭 넓은 연령층의 편의를 위해</a:t>
            </a:r>
            <a:r>
              <a:rPr lang="en-US" altLang="ko-KR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DE23AF-9074-487B-B2B0-A67223E4F1F9}"/>
              </a:ext>
            </a:extLst>
          </p:cNvPr>
          <p:cNvSpPr/>
          <p:nvPr/>
        </p:nvSpPr>
        <p:spPr>
          <a:xfrm>
            <a:off x="1321636" y="1529573"/>
            <a:ext cx="2509522" cy="45603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EA9D9-D82C-452F-A458-10D49606B60C}"/>
              </a:ext>
            </a:extLst>
          </p:cNvPr>
          <p:cNvSpPr/>
          <p:nvPr/>
        </p:nvSpPr>
        <p:spPr>
          <a:xfrm>
            <a:off x="1527586" y="2441985"/>
            <a:ext cx="1032734" cy="103273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3C7EB3C-6474-4693-A013-27F7037EBB4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560320" y="1925618"/>
            <a:ext cx="1728874" cy="10327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6D14975-24C3-486B-82D5-6FAEE9372A5F}"/>
              </a:ext>
            </a:extLst>
          </p:cNvPr>
          <p:cNvGrpSpPr/>
          <p:nvPr/>
        </p:nvGrpSpPr>
        <p:grpSpPr>
          <a:xfrm>
            <a:off x="4278436" y="1281393"/>
            <a:ext cx="3710671" cy="5011830"/>
            <a:chOff x="4927719" y="1206090"/>
            <a:chExt cx="3710671" cy="50118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A2CF4C6-83B9-444D-B0F7-AD37BD6AD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80" b="29563"/>
            <a:stretch/>
          </p:blipFill>
          <p:spPr>
            <a:xfrm>
              <a:off x="5069842" y="1295624"/>
              <a:ext cx="3493245" cy="4696385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F33DFD8-A499-4207-BE49-5D7CFE06A870}"/>
                </a:ext>
              </a:extLst>
            </p:cNvPr>
            <p:cNvSpPr/>
            <p:nvPr/>
          </p:nvSpPr>
          <p:spPr>
            <a:xfrm>
              <a:off x="4927719" y="1206090"/>
              <a:ext cx="3710671" cy="5011830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67BC492-6E08-41F5-8C7C-4A77BA3FBA73}"/>
              </a:ext>
            </a:extLst>
          </p:cNvPr>
          <p:cNvSpPr txBox="1"/>
          <p:nvPr/>
        </p:nvSpPr>
        <p:spPr>
          <a:xfrm>
            <a:off x="8168643" y="1529573"/>
            <a:ext cx="3710671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방법을 알림으로써 다양한 연령층이 쉽게 접근할 수 있도록 함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목차 내 사진을 넣어 보다 직관적인 이해를 돕고 있음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추후 </a:t>
            </a:r>
            <a:r>
              <a:rPr lang="ko-KR" altLang="en-US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움직이는 이미지</a:t>
            </a:r>
            <a:r>
              <a:rPr lang="en-US" altLang="ko-KR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(GIF)</a:t>
            </a:r>
            <a:r>
              <a:rPr lang="ko-KR" altLang="en-US" b="1">
                <a:solidFill>
                  <a:srgbClr val="52427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설명함으로써 보다 쉽게 사용 방법을 이해할 수 있도록 할 예정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1FF182D-61DB-489C-ABF7-14F61EEE2DD4}"/>
              </a:ext>
            </a:extLst>
          </p:cNvPr>
          <p:cNvGrpSpPr/>
          <p:nvPr/>
        </p:nvGrpSpPr>
        <p:grpSpPr>
          <a:xfrm>
            <a:off x="5995949" y="3754469"/>
            <a:ext cx="2440436" cy="3001527"/>
            <a:chOff x="5615491" y="3775934"/>
            <a:chExt cx="2440436" cy="300152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4E2D34C-8D60-4E0A-A314-8DE5E8D7F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6" r="847"/>
            <a:stretch/>
          </p:blipFill>
          <p:spPr>
            <a:xfrm>
              <a:off x="5622309" y="3787308"/>
              <a:ext cx="2433618" cy="2990153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48FCD3-6DB4-4F2B-B9E2-A959F742961F}"/>
                </a:ext>
              </a:extLst>
            </p:cNvPr>
            <p:cNvSpPr/>
            <p:nvPr/>
          </p:nvSpPr>
          <p:spPr>
            <a:xfrm>
              <a:off x="5615491" y="3775934"/>
              <a:ext cx="2440435" cy="2904566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00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987661" y="443050"/>
            <a:ext cx="3695242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간단하고 직관적이게 어플 설정하기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DE23AF-9074-487B-B2B0-A67223E4F1F9}"/>
              </a:ext>
            </a:extLst>
          </p:cNvPr>
          <p:cNvSpPr/>
          <p:nvPr/>
        </p:nvSpPr>
        <p:spPr>
          <a:xfrm>
            <a:off x="1321636" y="1529573"/>
            <a:ext cx="2509522" cy="45603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EA9D9-D82C-452F-A458-10D49606B60C}"/>
              </a:ext>
            </a:extLst>
          </p:cNvPr>
          <p:cNvSpPr/>
          <p:nvPr/>
        </p:nvSpPr>
        <p:spPr>
          <a:xfrm>
            <a:off x="2577714" y="2396266"/>
            <a:ext cx="1032734" cy="103273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3C7EB3C-6474-4693-A013-27F7037EBB4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610448" y="2097741"/>
            <a:ext cx="667988" cy="81489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33DFD8-A499-4207-BE49-5D7CFE06A870}"/>
              </a:ext>
            </a:extLst>
          </p:cNvPr>
          <p:cNvSpPr/>
          <p:nvPr/>
        </p:nvSpPr>
        <p:spPr>
          <a:xfrm>
            <a:off x="4278436" y="1281393"/>
            <a:ext cx="3639192" cy="5011830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7BC492-6E08-41F5-8C7C-4A77BA3FBA73}"/>
              </a:ext>
            </a:extLst>
          </p:cNvPr>
          <p:cNvSpPr txBox="1"/>
          <p:nvPr/>
        </p:nvSpPr>
        <p:spPr>
          <a:xfrm>
            <a:off x="8168643" y="1529573"/>
            <a:ext cx="3710671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정보를 입력받는 부분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페이지에 한 가지 정보만 물음으로써 간단하게 구성하고자 함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추후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개선작업을 위해 더욱 깔끔하고 직관적으로 구성할 예정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간편 설정을 통해 입력한 정보는    어플 첫 화면에 게시됨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02ADEF-2257-4C90-A25E-F14931A9D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2"/>
          <a:stretch/>
        </p:blipFill>
        <p:spPr>
          <a:xfrm>
            <a:off x="4372627" y="1361195"/>
            <a:ext cx="1659029" cy="22175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EAF91E-B9EB-4FF6-869E-4CCE5F281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"/>
          <a:stretch/>
        </p:blipFill>
        <p:spPr>
          <a:xfrm>
            <a:off x="6089166" y="1361195"/>
            <a:ext cx="1753284" cy="2217599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EAB0E41-B635-4AD1-81B4-9E10AB816B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88"/>
          <a:stretch/>
        </p:blipFill>
        <p:spPr>
          <a:xfrm>
            <a:off x="6173200" y="3552137"/>
            <a:ext cx="1643929" cy="269683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0999384-0B0F-4C3A-B850-A0894A8052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88"/>
          <a:stretch/>
        </p:blipFill>
        <p:spPr>
          <a:xfrm>
            <a:off x="4373420" y="3552138"/>
            <a:ext cx="1659029" cy="269683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ADF4F-8588-494E-9727-43A6DEFCBE44}"/>
              </a:ext>
            </a:extLst>
          </p:cNvPr>
          <p:cNvSpPr/>
          <p:nvPr/>
        </p:nvSpPr>
        <p:spPr>
          <a:xfrm>
            <a:off x="8552329" y="4869405"/>
            <a:ext cx="2635624" cy="459022"/>
          </a:xfrm>
          <a:prstGeom prst="rect">
            <a:avLst/>
          </a:prstGeom>
          <a:noFill/>
          <a:ln w="28575" cap="flat" cmpd="sng" algn="ctr">
            <a:solidFill>
              <a:srgbClr val="9B8AB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4ECE2E-F91F-4D7C-AD56-3DC478211E5B}"/>
              </a:ext>
            </a:extLst>
          </p:cNvPr>
          <p:cNvSpPr/>
          <p:nvPr/>
        </p:nvSpPr>
        <p:spPr>
          <a:xfrm>
            <a:off x="1420009" y="4529965"/>
            <a:ext cx="2311693" cy="1206978"/>
          </a:xfrm>
          <a:prstGeom prst="rect">
            <a:avLst/>
          </a:prstGeom>
          <a:noFill/>
          <a:ln w="28575" cap="flat" cmpd="sng" algn="ctr">
            <a:solidFill>
              <a:srgbClr val="9B8AB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5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862</Words>
  <Application>Microsoft Office PowerPoint</Application>
  <PresentationFormat>와이드스크린</PresentationFormat>
  <Paragraphs>155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나눔스퀘어_ac ExtraBold</vt:lpstr>
      <vt:lpstr>나눔스퀘어라운드 ExtraBold</vt:lpstr>
      <vt:lpstr>나눔스퀘어_ac</vt:lpstr>
      <vt:lpstr>나눔스퀘어 Bold</vt:lpstr>
      <vt:lpstr>Arial</vt:lpstr>
      <vt:lpstr>맑은 고딕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sion</cp:lastModifiedBy>
  <cp:revision>637</cp:revision>
  <dcterms:created xsi:type="dcterms:W3CDTF">2020-04-10T03:04:49Z</dcterms:created>
  <dcterms:modified xsi:type="dcterms:W3CDTF">2020-09-19T17:03:58Z</dcterms:modified>
</cp:coreProperties>
</file>